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9"/>
  </p:notesMasterIdLst>
  <p:sldIdLst>
    <p:sldId id="664" r:id="rId2"/>
    <p:sldId id="272" r:id="rId3"/>
    <p:sldId id="301" r:id="rId4"/>
    <p:sldId id="302" r:id="rId5"/>
    <p:sldId id="303" r:id="rId6"/>
    <p:sldId id="304" r:id="rId7"/>
    <p:sldId id="305" r:id="rId8"/>
    <p:sldId id="306" r:id="rId9"/>
    <p:sldId id="309" r:id="rId10"/>
    <p:sldId id="307" r:id="rId11"/>
    <p:sldId id="308" r:id="rId12"/>
    <p:sldId id="311" r:id="rId13"/>
    <p:sldId id="310" r:id="rId14"/>
    <p:sldId id="312" r:id="rId15"/>
    <p:sldId id="314" r:id="rId16"/>
    <p:sldId id="315" r:id="rId17"/>
    <p:sldId id="313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00" r:id="rId47"/>
    <p:sldId id="344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83" d="100"/>
          <a:sy n="83" d="100"/>
        </p:scale>
        <p:origin x="4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5DFB8F1-1CA3-4181-94AF-1DCB05A4AC2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83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9</a:t>
            </a:r>
            <a:r>
              <a:rPr lang="ko-KR" altLang="en-US">
                <a:solidFill>
                  <a:schemeClr val="bg1"/>
                </a:solidFill>
              </a:rPr>
              <a:t>장 기계학습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r>
              <a:rPr lang="en-US" altLang="ko-KR" dirty="0"/>
              <a:t>(features)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특징이란 우리가 학습 모델에게 공급하는 입력이다</a:t>
            </a:r>
            <a:r>
              <a:rPr lang="en-US" altLang="ko-KR" dirty="0"/>
              <a:t>. </a:t>
            </a:r>
            <a:r>
              <a:rPr lang="ko-KR" altLang="en-US" dirty="0"/>
              <a:t>가장 간단한 경우에는 입력 자체가 특징이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이메일에 “</a:t>
            </a:r>
            <a:r>
              <a:rPr lang="ko-KR" altLang="en-US" dirty="0" err="1"/>
              <a:t>검찰”이라는</a:t>
            </a:r>
            <a:r>
              <a:rPr lang="ko-KR" altLang="en-US" dirty="0"/>
              <a:t> 문자 포함 여부</a:t>
            </a:r>
            <a:r>
              <a:rPr lang="en-US" altLang="ko-KR" dirty="0"/>
              <a:t>( yes </a:t>
            </a:r>
            <a:r>
              <a:rPr lang="ko-KR" altLang="en-US" dirty="0"/>
              <a:t>또는 </a:t>
            </a:r>
            <a:r>
              <a:rPr lang="en-US" altLang="ko-KR" dirty="0"/>
              <a:t>no )</a:t>
            </a:r>
            <a:endParaRPr lang="ko-KR" altLang="en-US" dirty="0"/>
          </a:p>
          <a:p>
            <a:pPr lvl="1" fontAlgn="base"/>
            <a:r>
              <a:rPr lang="ko-KR" altLang="en-US" dirty="0"/>
              <a:t>이메일에 “광고”</a:t>
            </a:r>
            <a:r>
              <a:rPr lang="en-US" altLang="ko-KR" dirty="0"/>
              <a:t>, “</a:t>
            </a:r>
            <a:r>
              <a:rPr lang="ko-KR" altLang="en-US" dirty="0"/>
              <a:t>선물 </a:t>
            </a:r>
            <a:r>
              <a:rPr lang="ko-KR" altLang="en-US" dirty="0" err="1"/>
              <a:t>교환권”이나</a:t>
            </a:r>
            <a:r>
              <a:rPr lang="ko-KR" altLang="en-US" dirty="0"/>
              <a:t> “이벤트 당첨” 문자열 포함 여부</a:t>
            </a:r>
            <a:r>
              <a:rPr lang="en-US" altLang="ko-KR" dirty="0"/>
              <a:t>( yes </a:t>
            </a:r>
            <a:r>
              <a:rPr lang="ko-KR" altLang="en-US" dirty="0"/>
              <a:t>또는 </a:t>
            </a:r>
            <a:r>
              <a:rPr lang="en-US" altLang="ko-KR" dirty="0"/>
              <a:t>no )</a:t>
            </a:r>
            <a:endParaRPr lang="ko-KR" altLang="en-US" dirty="0"/>
          </a:p>
          <a:p>
            <a:pPr lvl="1" fontAlgn="base"/>
            <a:r>
              <a:rPr lang="ko-KR" altLang="en-US" dirty="0"/>
              <a:t>이메일의 제목이나 본문에 있는 ‘★’과 같은 특수 기호의 개수</a:t>
            </a:r>
            <a:r>
              <a:rPr lang="en-US" altLang="ko-KR" dirty="0"/>
              <a:t>( </a:t>
            </a:r>
            <a:r>
              <a:rPr lang="ko-KR" altLang="en-US" dirty="0"/>
              <a:t>정수 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…</a:t>
            </a:r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933785"/>
            <a:ext cx="6012160" cy="15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레이블과 샘플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r>
              <a:rPr lang="en-US" altLang="ko-KR" dirty="0"/>
              <a:t>(label)</a:t>
            </a:r>
          </a:p>
          <a:p>
            <a:pPr lvl="1"/>
            <a:r>
              <a:rPr lang="en-US" altLang="ko-KR" dirty="0"/>
              <a:t>y = f(X)</a:t>
            </a:r>
            <a:r>
              <a:rPr lang="ko-KR" altLang="en-US" dirty="0"/>
              <a:t>에서 </a:t>
            </a:r>
            <a:r>
              <a:rPr lang="en-US" altLang="ko-KR" dirty="0"/>
              <a:t>y </a:t>
            </a:r>
            <a:r>
              <a:rPr lang="ko-KR" altLang="en-US" dirty="0"/>
              <a:t>변수에 해당한다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예를 들어서 농작물의 향후 가격</a:t>
            </a:r>
            <a:r>
              <a:rPr lang="en-US" altLang="ko-KR" dirty="0"/>
              <a:t>, </a:t>
            </a:r>
            <a:r>
              <a:rPr lang="ko-KR" altLang="en-US" dirty="0"/>
              <a:t>사진에 표시되는 동물의 종류</a:t>
            </a:r>
            <a:r>
              <a:rPr lang="en-US" altLang="ko-KR" dirty="0"/>
              <a:t>, </a:t>
            </a:r>
            <a:r>
              <a:rPr lang="ko-KR" altLang="en-US" dirty="0"/>
              <a:t>동영상의 의미 등 무엇이든지 레이블이 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r>
              <a:rPr lang="ko-KR" altLang="en-US" dirty="0"/>
              <a:t>샘플</a:t>
            </a:r>
            <a:r>
              <a:rPr lang="en-US" altLang="ko-KR" dirty="0"/>
              <a:t>, </a:t>
            </a:r>
            <a:r>
              <a:rPr lang="ko-KR" altLang="en-US" dirty="0"/>
              <a:t>또는 예제</a:t>
            </a:r>
            <a:endParaRPr lang="en-US" altLang="ko-KR" dirty="0"/>
          </a:p>
          <a:p>
            <a:pPr lvl="1"/>
            <a:r>
              <a:rPr lang="ko-KR" altLang="en-US" dirty="0"/>
              <a:t>샘플은 기계 학습에 주어지는 특정한 예이다</a:t>
            </a:r>
            <a:r>
              <a:rPr lang="en-US" altLang="ko-KR" dirty="0"/>
              <a:t>. y = f(X)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에 해당한다</a:t>
            </a:r>
            <a:r>
              <a:rPr lang="en-US" altLang="ko-KR" dirty="0"/>
              <a:t>. </a:t>
            </a:r>
            <a:r>
              <a:rPr lang="ko-KR" altLang="en-US" dirty="0"/>
              <a:t>레이블이 있는 샘플도 있고 레이블이 없는 샘플도 있다</a:t>
            </a:r>
            <a:r>
              <a:rPr lang="en-US" altLang="ko-KR" dirty="0"/>
              <a:t>. </a:t>
            </a:r>
            <a:r>
              <a:rPr lang="ko-KR" altLang="en-US" dirty="0"/>
              <a:t>지도 학습을 시키려면 레이블이 있어야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2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 데이터와 테스트 데이터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6480720" cy="202308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49080"/>
            <a:ext cx="5400600" cy="23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학습과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</a:t>
            </a:r>
            <a:r>
              <a:rPr lang="en-US" altLang="ko-KR" dirty="0"/>
              <a:t>(learning)</a:t>
            </a:r>
            <a:r>
              <a:rPr lang="ko-KR" altLang="en-US" dirty="0"/>
              <a:t>은 모델을 만들거나 배우는 것을 의미한다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예측</a:t>
            </a:r>
            <a:r>
              <a:rPr lang="en-US" altLang="ko-KR" dirty="0"/>
              <a:t>(prediction)</a:t>
            </a:r>
            <a:r>
              <a:rPr lang="ko-KR" altLang="en-US" dirty="0"/>
              <a:t>은 학습된 모델을 레이블이 없는 샘플에 적용하는 것을 의미한다</a:t>
            </a:r>
            <a:r>
              <a:rPr lang="en-US" altLang="ko-KR" dirty="0"/>
              <a:t>. </a:t>
            </a:r>
            <a:r>
              <a:rPr lang="ko-KR" altLang="en-US" dirty="0"/>
              <a:t>즉 학습된 모델을 사용하여 유용한 예측</a:t>
            </a:r>
            <a:r>
              <a:rPr lang="en-US" altLang="ko-KR" dirty="0"/>
              <a:t>(y')</a:t>
            </a:r>
            <a:r>
              <a:rPr lang="ko-KR" altLang="en-US" dirty="0"/>
              <a:t>을 해내는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6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회귀</a:t>
            </a:r>
            <a:r>
              <a:rPr lang="en-US" altLang="ko-KR" dirty="0"/>
              <a:t>( regression) : </a:t>
            </a:r>
            <a:r>
              <a:rPr lang="ko-KR" altLang="en-US" dirty="0"/>
              <a:t>회귀에서는 입력과 출력이 모두 실수이다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“사용자가 이 광고를 클릭할 확률이 얼마인가요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1" fontAlgn="base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6156176" cy="3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회귀는 실수 입력</a:t>
            </a:r>
            <a:r>
              <a:rPr lang="en-US" altLang="ko-KR" dirty="0"/>
              <a:t>(x)</a:t>
            </a:r>
            <a:r>
              <a:rPr lang="ko-KR" altLang="en-US" dirty="0"/>
              <a:t>과 실수 출력</a:t>
            </a:r>
            <a:r>
              <a:rPr lang="en-US" altLang="ko-KR" dirty="0"/>
              <a:t>(y)</a:t>
            </a:r>
            <a:r>
              <a:rPr lang="ko-KR" altLang="en-US" dirty="0"/>
              <a:t>이 주어질 때</a:t>
            </a:r>
            <a:r>
              <a:rPr lang="en-US" altLang="ko-KR" dirty="0"/>
              <a:t>, </a:t>
            </a:r>
            <a:r>
              <a:rPr lang="ko-KR" altLang="en-US" dirty="0"/>
              <a:t>입력에서 출력으로의 매핑 함수를 학습하는 것이라 할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20888"/>
            <a:ext cx="1990725" cy="676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 b="9234"/>
          <a:stretch/>
        </p:blipFill>
        <p:spPr>
          <a:xfrm>
            <a:off x="1835696" y="3356992"/>
            <a:ext cx="5220072" cy="32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5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회귀의 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8153400" cy="2834095"/>
          </a:xfrm>
        </p:spPr>
      </p:pic>
    </p:spTree>
    <p:extLst>
      <p:ext uri="{BB962C8B-B14F-4D97-AF65-F5344CB8AC3E}">
        <p14:creationId xmlns:p14="http://schemas.microsoft.com/office/powerpoint/2010/main" val="133996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분류</a:t>
            </a:r>
            <a:r>
              <a:rPr lang="en-US" altLang="ko-KR" dirty="0"/>
              <a:t>(classification): </a:t>
            </a:r>
            <a:r>
              <a:rPr lang="ko-KR" altLang="en-US" dirty="0"/>
              <a:t>입력을 두 개 이상의 레이블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으로 분할하는 것</a:t>
            </a:r>
            <a:endParaRPr lang="en-US" altLang="ko-KR" dirty="0"/>
          </a:p>
          <a:p>
            <a:pPr fontAlgn="base"/>
            <a:r>
              <a:rPr lang="ko-KR" altLang="en-US" dirty="0"/>
              <a:t>해당 모델을 학습시킬 때 우리는 레이블을 제공해야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60365"/>
            <a:ext cx="6686900" cy="28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7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앞에 나왔던 식 </a:t>
            </a:r>
            <a:r>
              <a:rPr lang="en-US" altLang="ko-KR" dirty="0"/>
              <a:t>y = f(x)</a:t>
            </a:r>
            <a:r>
              <a:rPr lang="ko-KR" altLang="en-US" dirty="0"/>
              <a:t>에서 출력 </a:t>
            </a:r>
            <a:r>
              <a:rPr lang="en-US" altLang="ko-KR" dirty="0"/>
              <a:t>y</a:t>
            </a:r>
            <a:r>
              <a:rPr lang="ko-KR" altLang="en-US" dirty="0"/>
              <a:t>가 이산적</a:t>
            </a:r>
            <a:r>
              <a:rPr lang="en-US" altLang="ko-KR" dirty="0"/>
              <a:t>(discrete)</a:t>
            </a:r>
            <a:r>
              <a:rPr lang="ko-KR" altLang="en-US" dirty="0"/>
              <a:t>인 경우에 이것을 분류 문제</a:t>
            </a:r>
            <a:r>
              <a:rPr lang="en-US" altLang="ko-KR" dirty="0"/>
              <a:t>(</a:t>
            </a:r>
            <a:r>
              <a:rPr lang="ko-KR" altLang="en-US" dirty="0"/>
              <a:t>또는 인식 문제</a:t>
            </a:r>
            <a:r>
              <a:rPr lang="en-US" altLang="ko-KR" dirty="0"/>
              <a:t>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분류에서는 입력을 </a:t>
            </a:r>
            <a:r>
              <a:rPr lang="en-US" altLang="ko-KR" dirty="0"/>
              <a:t>2</a:t>
            </a:r>
            <a:r>
              <a:rPr lang="ko-KR" altLang="en-US" dirty="0"/>
              <a:t>개 이상의 클래스로 나누는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b="6725"/>
          <a:stretch/>
        </p:blipFill>
        <p:spPr>
          <a:xfrm>
            <a:off x="1403648" y="3284984"/>
            <a:ext cx="5774443" cy="27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8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분류는 지도 학습의 형태로 이루어지는 것이 일반적이다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/>
              <a:t>분류를 수행하기 위한 일반적인 알고리즘에는 신경망</a:t>
            </a:r>
            <a:r>
              <a:rPr lang="en-US" altLang="ko-KR" dirty="0"/>
              <a:t>, </a:t>
            </a:r>
            <a:r>
              <a:rPr lang="en-US" altLang="ko-KR" dirty="0" err="1"/>
              <a:t>kNN</a:t>
            </a:r>
            <a:r>
              <a:rPr lang="en-US" altLang="ko-KR" dirty="0"/>
              <a:t>(k-nearest neighbor), SVM(Support Vector Machine), </a:t>
            </a:r>
            <a:r>
              <a:rPr lang="ko-KR" altLang="en-US" dirty="0"/>
              <a:t>의사 결정 트리 등이 포함된다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b="8356"/>
          <a:stretch/>
        </p:blipFill>
        <p:spPr>
          <a:xfrm>
            <a:off x="1340976" y="3431704"/>
            <a:ext cx="669674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기계 학습의 개념과 역사를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학습과 비지도 학습의 차이점을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분류의 개념을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회귀의 개념을 이해한다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(unsupervised Learning)</a:t>
            </a:r>
            <a:r>
              <a:rPr lang="ko-KR" altLang="en-US" dirty="0"/>
              <a:t>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y = f(x)</a:t>
            </a:r>
            <a:r>
              <a:rPr lang="ko-KR" altLang="en-US" dirty="0"/>
              <a:t>에서 레이블 </a:t>
            </a:r>
            <a:r>
              <a:rPr lang="en-US" altLang="ko-KR" dirty="0"/>
              <a:t>y</a:t>
            </a:r>
            <a:r>
              <a:rPr lang="ko-KR" altLang="en-US" dirty="0"/>
              <a:t>가 주어지지 않는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데이터들의 상관도를 분석하여 유사한 데이터들을 모을 수는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1547664" y="3645024"/>
            <a:ext cx="58873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7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대표적인 비지도 학습이 </a:t>
            </a:r>
            <a:r>
              <a:rPr lang="ko-KR" altLang="en-US" dirty="0" err="1"/>
              <a:t>클러스터링</a:t>
            </a:r>
            <a:r>
              <a:rPr lang="en-US" altLang="ko-KR" dirty="0"/>
              <a:t>(</a:t>
            </a:r>
            <a:r>
              <a:rPr lang="ko-KR" altLang="en-US" dirty="0"/>
              <a:t>군집화</a:t>
            </a:r>
            <a:r>
              <a:rPr lang="en-US" altLang="ko-KR" dirty="0"/>
              <a:t>, clustering)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클러스터링이란 </a:t>
            </a:r>
            <a:r>
              <a:rPr lang="ko-KR" altLang="en-US" dirty="0" err="1"/>
              <a:t>데이터간</a:t>
            </a:r>
            <a:r>
              <a:rPr lang="ko-KR" altLang="en-US" dirty="0"/>
              <a:t> 거리를 계산하여서 입력을 몇 개의 그룹으로 나누는 방법이다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>
          <a:xfrm>
            <a:off x="971600" y="2996953"/>
            <a:ext cx="67322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  <a:r>
              <a:rPr lang="en-US" altLang="ko-KR" dirty="0"/>
              <a:t>(Reinforcement Learning)</a:t>
            </a:r>
            <a:r>
              <a:rPr lang="ko-KR" altLang="en-US" dirty="0"/>
              <a:t>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b="4695"/>
          <a:stretch/>
        </p:blipFill>
        <p:spPr>
          <a:xfrm>
            <a:off x="1907704" y="2564905"/>
            <a:ext cx="464400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알파고</a:t>
            </a:r>
            <a:r>
              <a:rPr lang="ko-KR" altLang="en-US" dirty="0"/>
              <a:t> 최종 버전도 강화 학습 사용</a:t>
            </a:r>
            <a:endParaRPr lang="en-US" altLang="ko-KR" dirty="0"/>
          </a:p>
          <a:p>
            <a:r>
              <a:rPr lang="ko-KR" altLang="en-US" dirty="0"/>
              <a:t>게임에서 많이 사용된다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Frozen Lake).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b="7669"/>
          <a:stretch/>
        </p:blipFill>
        <p:spPr>
          <a:xfrm>
            <a:off x="1979712" y="3169532"/>
            <a:ext cx="48600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기계 학습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7380312" cy="35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기계 학습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1" y="2492896"/>
            <a:ext cx="8055052" cy="37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기계 학습의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첫 번째는 프로그래밍 시간을 줄일 수 있다는 점이다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맞춤법 오류를 수정하는 프로그램을 개발한다고 하자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많은 맞춤법 규칙을 이용하여 작성할 수 있다</a:t>
            </a:r>
            <a:r>
              <a:rPr lang="en-US" altLang="ko-KR" dirty="0"/>
              <a:t>. -&gt; </a:t>
            </a:r>
            <a:r>
              <a:rPr lang="ko-KR" altLang="en-US" dirty="0"/>
              <a:t>상당한 시간이 필요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기계 학습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많은 예제만 있다면 학습시켜서 빠른 시간 안에 </a:t>
            </a:r>
            <a:r>
              <a:rPr lang="ko-KR" altLang="en-US" dirty="0" err="1">
                <a:solidFill>
                  <a:srgbClr val="FF0000"/>
                </a:solidFill>
              </a:rPr>
              <a:t>신뢰성있는</a:t>
            </a:r>
            <a:r>
              <a:rPr lang="ko-KR" altLang="en-US" dirty="0">
                <a:solidFill>
                  <a:srgbClr val="FF0000"/>
                </a:solidFill>
              </a:rPr>
              <a:t> 프로그램을 완성할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48100"/>
            <a:ext cx="3316199" cy="27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기계 학습의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두 번째로 맞춤형 제품을 쉽게 개발할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여러분이 한국어 맞춤법 수정 프로그램이 작성하여 가지고 있다고 하자</a:t>
            </a:r>
            <a:r>
              <a:rPr lang="en-US" altLang="ko-KR" dirty="0"/>
              <a:t>. </a:t>
            </a:r>
            <a:r>
              <a:rPr lang="ko-KR" altLang="en-US" dirty="0"/>
              <a:t>제품이 성공적이어서 </a:t>
            </a:r>
            <a:r>
              <a:rPr lang="en-US" altLang="ko-KR" dirty="0"/>
              <a:t>30</a:t>
            </a:r>
            <a:r>
              <a:rPr lang="ko-KR" altLang="en-US" dirty="0"/>
              <a:t>개국 언어 버전으로 확장하려고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각 언어마다 새로 작성하려면 수년 이상의 엄청난 시간이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기계 학습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너무나도 쉽다 예제만 있으면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869160"/>
            <a:ext cx="5472608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기계 학습의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세 번째로 기계 학습은 프로그래머로 시도할 알고리즘이 떠오르지 않는 문제들을 해결할 수도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컴퓨터가 사람의 얼굴을 인식하는 프로그램을 작성</a:t>
            </a:r>
            <a:endParaRPr lang="en-US" altLang="ko-KR" dirty="0"/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이런 문제를 작성하려면 컴퓨터 시각 분야의 수많은 지식과 경험이 필요한 작업이다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기계 학습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프로그램에 수많은 예제만 보여주기만 하면 문제가 해결된다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편리하지 않은가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12" y="4297636"/>
            <a:ext cx="3419872" cy="21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3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기계 학습에서는 </a:t>
            </a:r>
            <a:r>
              <a:rPr lang="ko-KR" altLang="en-US" dirty="0" err="1"/>
              <a:t>파이썬의</a:t>
            </a:r>
            <a:r>
              <a:rPr lang="ko-KR" altLang="en-US" dirty="0"/>
              <a:t> 기본 리스트로 충분하지 않다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데이터를 처리할 때는 리스트와 리스트 간의 연산이 가능해야 하는데 </a:t>
            </a:r>
            <a:r>
              <a:rPr lang="ko-KR" altLang="en-US" dirty="0" err="1"/>
              <a:t>파이썬의</a:t>
            </a:r>
            <a:r>
              <a:rPr lang="ko-KR" altLang="en-US" dirty="0"/>
              <a:t> 기본 리스트는 이것을 지원하지 않기 때문이다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연산 속도도 중요하기 때문에 데이터 과학자들은 기본 리스트 대신에 </a:t>
            </a:r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)</a:t>
            </a:r>
            <a:r>
              <a:rPr lang="ko-KR" altLang="en-US" dirty="0"/>
              <a:t>를 선호한다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5024"/>
            <a:ext cx="5508104" cy="30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현재의 컴퓨터는 스스로 학습할 수 없기 때문에 우리가 컴퓨터에게 어떤 작업을 시키려면 반드시 프로그램을 작성하여 작업을 지시하여야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컴퓨터가 스스로 학습할 수 있다면 컴퓨터는 프로그램 없이도 여러 가지 일을 할 수 있을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>
          <a:xfrm>
            <a:off x="1187624" y="3645024"/>
            <a:ext cx="630019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위한 행렬</a:t>
            </a:r>
            <a:r>
              <a:rPr lang="en-US" altLang="ko-KR" dirty="0"/>
              <a:t>(matrix) </a:t>
            </a:r>
            <a:r>
              <a:rPr lang="ko-KR" altLang="en-US" dirty="0"/>
              <a:t>라이브러리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96952"/>
            <a:ext cx="6588224" cy="21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11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vs </a:t>
            </a:r>
            <a:r>
              <a:rPr lang="ko-KR" altLang="en-US" dirty="0" err="1"/>
              <a:t>넘파일</a:t>
            </a:r>
            <a:r>
              <a:rPr lang="ko-KR" altLang="en-US" dirty="0"/>
              <a:t> 배열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4746" y="1664236"/>
            <a:ext cx="8191302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mid_scores</a:t>
            </a:r>
            <a:r>
              <a:rPr lang="en-US" altLang="ko-KR" sz="1600" kern="0" dirty="0">
                <a:latin typeface="Trebuchet MS" pitchFamily="34" charset="0"/>
              </a:rPr>
              <a:t> = [10, 20, 30]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final_scores</a:t>
            </a:r>
            <a:r>
              <a:rPr lang="en-US" altLang="ko-KR" sz="1600" kern="0" dirty="0">
                <a:latin typeface="Trebuchet MS" pitchFamily="34" charset="0"/>
              </a:rPr>
              <a:t> = [70, 80, 90]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74746" y="4021062"/>
            <a:ext cx="8191302" cy="17281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mid_scores</a:t>
            </a:r>
            <a:r>
              <a:rPr lang="en-US" altLang="ko-KR" sz="1600" kern="0" dirty="0">
                <a:latin typeface="Trebuchet MS" pitchFamily="34" charset="0"/>
              </a:rPr>
              <a:t> 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([10, 20, 30])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final_scores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([70, 80, 90])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total = </a:t>
            </a:r>
            <a:r>
              <a:rPr lang="en-US" altLang="ko-KR" sz="1600" kern="0" dirty="0" err="1">
                <a:latin typeface="Trebuchet MS" pitchFamily="34" charset="0"/>
              </a:rPr>
              <a:t>mid_scores</a:t>
            </a:r>
            <a:r>
              <a:rPr lang="en-US" altLang="ko-KR" sz="1600" kern="0" dirty="0">
                <a:latin typeface="Trebuchet MS" pitchFamily="34" charset="0"/>
              </a:rPr>
              <a:t> + </a:t>
            </a:r>
            <a:r>
              <a:rPr lang="en-US" altLang="ko-KR" sz="1600" kern="0" dirty="0" err="1">
                <a:latin typeface="Trebuchet MS" pitchFamily="34" charset="0"/>
              </a:rPr>
              <a:t>final_scores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print(total)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67182" y="2633274"/>
            <a:ext cx="8191302" cy="97870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total = (</a:t>
            </a:r>
            <a:r>
              <a:rPr lang="en-US" altLang="ko-KR" sz="1600" kern="0" dirty="0" err="1">
                <a:latin typeface="Trebuchet MS" pitchFamily="34" charset="0"/>
              </a:rPr>
              <a:t>mid_scores</a:t>
            </a:r>
            <a:r>
              <a:rPr lang="en-US" altLang="ko-KR" sz="1600" kern="0" dirty="0">
                <a:latin typeface="Trebuchet MS" pitchFamily="34" charset="0"/>
              </a:rPr>
              <a:t> + </a:t>
            </a:r>
            <a:r>
              <a:rPr lang="en-US" altLang="ko-KR" sz="1600" kern="0" dirty="0" err="1">
                <a:latin typeface="Trebuchet MS" pitchFamily="34" charset="0"/>
              </a:rPr>
              <a:t>final_scores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total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[10, 20, 30, 70, 80, 90]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74746" y="6023315"/>
            <a:ext cx="8191302" cy="5020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array([ 80, 100, 120])</a:t>
            </a:r>
            <a:endParaRPr lang="ko-KR" altLang="en-US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81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BMI </a:t>
            </a:r>
            <a:r>
              <a:rPr lang="ko-KR" altLang="en-US" dirty="0"/>
              <a:t>계산하기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923002"/>
            <a:ext cx="2880320" cy="2954270"/>
          </a:xfr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906078"/>
            <a:ext cx="8191302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heights = [ 1.83, 1.76, 1.69, 1. 86, 1.77, 1.73 ]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weights = [ 86,    74,    59,   95,    80,   68  ]</a:t>
            </a:r>
            <a:endParaRPr lang="ko-KR" altLang="en-US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41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BMI </a:t>
            </a:r>
            <a:r>
              <a:rPr lang="ko-KR" altLang="en-US" dirty="0"/>
              <a:t>계산하기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1726" y="1772816"/>
            <a:ext cx="8191302" cy="26642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heights = [ 1.83, 1.76, 1.69, 1.86, 1.77, 1.73 ]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weights = [ 86,    74,    59,   95,    80,   68 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np_heights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(heights)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np_weights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(weights)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bmi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np_weights</a:t>
            </a:r>
            <a:r>
              <a:rPr lang="en-US" altLang="ko-KR" sz="1600" kern="0" dirty="0">
                <a:latin typeface="Trebuchet MS" pitchFamily="34" charset="0"/>
              </a:rPr>
              <a:t>/(</a:t>
            </a:r>
            <a:r>
              <a:rPr lang="en-US" altLang="ko-KR" sz="1600" kern="0" dirty="0" err="1">
                <a:latin typeface="Trebuchet MS" pitchFamily="34" charset="0"/>
              </a:rPr>
              <a:t>np_heights</a:t>
            </a:r>
            <a:r>
              <a:rPr lang="en-US" altLang="ko-KR" sz="1600" kern="0" dirty="0">
                <a:latin typeface="Trebuchet MS" pitchFamily="34" charset="0"/>
              </a:rPr>
              <a:t>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bmi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1726" y="4725145"/>
            <a:ext cx="8191302" cy="576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[25.68007405 23.88946281 20.65754    27.45982194 25.53544639 22.72043837]</a:t>
            </a:r>
          </a:p>
        </p:txBody>
      </p:sp>
    </p:spTree>
    <p:extLst>
      <p:ext uri="{BB962C8B-B14F-4D97-AF65-F5344CB8AC3E}">
        <p14:creationId xmlns:p14="http://schemas.microsoft.com/office/powerpoint/2010/main" val="208223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41276" y="4437112"/>
            <a:ext cx="1466828" cy="6480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860032" y="2060848"/>
            <a:ext cx="648072" cy="6480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988840"/>
            <a:ext cx="52804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grades=[88, 72, 93, 94]</a:t>
            </a:r>
          </a:p>
          <a:p>
            <a:r>
              <a:rPr lang="en-US" altLang="ko-KR" sz="4000" dirty="0"/>
              <a:t>&gt;&gt;&gt; grades[2]</a:t>
            </a:r>
          </a:p>
          <a:p>
            <a:r>
              <a:rPr lang="en-US" altLang="ko-KR" sz="4000" dirty="0"/>
              <a:t>[93]</a:t>
            </a:r>
          </a:p>
          <a:p>
            <a:endParaRPr lang="en-US" altLang="ko-KR" sz="4000" dirty="0"/>
          </a:p>
          <a:p>
            <a:r>
              <a:rPr lang="en-US" altLang="ko-KR" sz="4000" dirty="0"/>
              <a:t>grades=[88, 72, 93, 94]</a:t>
            </a:r>
          </a:p>
          <a:p>
            <a:r>
              <a:rPr lang="en-US" altLang="ko-KR" sz="4000" dirty="0"/>
              <a:t>&gt;&gt;&gt; grades[1:3]</a:t>
            </a:r>
          </a:p>
          <a:p>
            <a:r>
              <a:rPr lang="en-US" altLang="ko-KR" sz="4000" dirty="0"/>
              <a:t>[72, 93]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13999" y="174436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</a:rPr>
              <a:t>0         1            2             3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3698" y="4158182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</a:rPr>
              <a:t>0         1            2             3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44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논리적인 인덱싱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9454" y="1600200"/>
            <a:ext cx="8191302" cy="17567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ages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([18, 19, 25, 30, 28])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ages &gt; 20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array([False, False,  True,  True,  True])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ages[ ages &gt; 20 ]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array([25, 30, 28])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6876256" cy="22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BMI</a:t>
            </a:r>
            <a:r>
              <a:rPr lang="ko-KR" altLang="en-US" dirty="0"/>
              <a:t>가 </a:t>
            </a:r>
            <a:r>
              <a:rPr lang="en-US" altLang="ko-KR" dirty="0"/>
              <a:t>20 </a:t>
            </a:r>
            <a:r>
              <a:rPr lang="ko-KR" altLang="en-US" dirty="0"/>
              <a:t>이상인 사람 출력하기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1726" y="1772816"/>
            <a:ext cx="8191302" cy="26642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heights = [ 1.83, 1.76, 1.69, 1.86, 1.77, 1.73 ]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weights = [ 86,    74,    59,   95,    80,   68 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np_heights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(heights)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np_weights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(weights)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bmi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np_weights</a:t>
            </a:r>
            <a:r>
              <a:rPr lang="en-US" altLang="ko-KR" sz="1600" kern="0" dirty="0">
                <a:latin typeface="Trebuchet MS" pitchFamily="34" charset="0"/>
              </a:rPr>
              <a:t>/(</a:t>
            </a:r>
            <a:r>
              <a:rPr lang="en-US" altLang="ko-KR" sz="1600" kern="0" dirty="0" err="1">
                <a:latin typeface="Trebuchet MS" pitchFamily="34" charset="0"/>
              </a:rPr>
              <a:t>np_heights</a:t>
            </a:r>
            <a:r>
              <a:rPr lang="en-US" altLang="ko-KR" sz="1600" kern="0" dirty="0">
                <a:latin typeface="Trebuchet MS" pitchFamily="34" charset="0"/>
              </a:rPr>
              <a:t>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bmi</a:t>
            </a:r>
            <a:r>
              <a:rPr lang="en-US" altLang="ko-KR" sz="1600" kern="0" dirty="0">
                <a:latin typeface="Trebuchet MS" pitchFamily="34" charset="0"/>
              </a:rPr>
              <a:t>[</a:t>
            </a:r>
            <a:r>
              <a:rPr lang="en-US" altLang="ko-KR" sz="1600" kern="0" dirty="0" err="1">
                <a:latin typeface="Trebuchet MS" pitchFamily="34" charset="0"/>
              </a:rPr>
              <a:t>bmi</a:t>
            </a:r>
            <a:r>
              <a:rPr lang="en-US" altLang="ko-KR" sz="1600" kern="0" dirty="0">
                <a:latin typeface="Trebuchet MS" pitchFamily="34" charset="0"/>
              </a:rPr>
              <a:t> &gt; 25])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1726" y="4725145"/>
            <a:ext cx="8191302" cy="576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array([25.68007405, 27.45982194, 25.53544639])</a:t>
            </a:r>
          </a:p>
        </p:txBody>
      </p:sp>
    </p:spTree>
    <p:extLst>
      <p:ext uri="{BB962C8B-B14F-4D97-AF65-F5344CB8AC3E}">
        <p14:creationId xmlns:p14="http://schemas.microsoft.com/office/powerpoint/2010/main" val="757877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[[1,2,3], [4,5,6], [7,8,9]]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[[1, 2, 3], [4, 5, 6], [7, 8, 9]]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ny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array([[1, 2, 3],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[4, 5, 6],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[7, 8, 9]])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4293096"/>
            <a:ext cx="1512168" cy="14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배열에서 인덱스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28803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[[1,2,3], [4,5,6], [7,8,9]]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[[1, 2, 3], [4, 5, 6], [7, 8, 9]]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ny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array([[1, 2, 3],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[4, 5, 6],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[7, 8, 9]])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ny</a:t>
            </a:r>
            <a:r>
              <a:rPr lang="en-US" altLang="ko-KR" sz="1600" kern="0" dirty="0">
                <a:latin typeface="Trebuchet MS" pitchFamily="34" charset="0"/>
              </a:rPr>
              <a:t>[0][2]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005064"/>
            <a:ext cx="2376735" cy="2234952"/>
          </a:xfrm>
        </p:spPr>
      </p:pic>
    </p:spTree>
    <p:extLst>
      <p:ext uri="{BB962C8B-B14F-4D97-AF65-F5344CB8AC3E}">
        <p14:creationId xmlns:p14="http://schemas.microsoft.com/office/powerpoint/2010/main" val="220886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arange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22322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array([0, 1, 2, 3, 4])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(1, 6)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array([1, 2, 3, 4, 5])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(1, 10, 2)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array([1, 3, 5, 7, 9])</a:t>
            </a:r>
          </a:p>
        </p:txBody>
      </p:sp>
    </p:spTree>
    <p:extLst>
      <p:ext uri="{BB962C8B-B14F-4D97-AF65-F5344CB8AC3E}">
        <p14:creationId xmlns:p14="http://schemas.microsoft.com/office/powerpoint/2010/main" val="291012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b="7521"/>
          <a:stretch/>
        </p:blipFill>
        <p:spPr>
          <a:xfrm>
            <a:off x="1115616" y="2060848"/>
            <a:ext cx="6641232" cy="3477025"/>
          </a:xfrm>
        </p:spPr>
      </p:pic>
    </p:spTree>
    <p:extLst>
      <p:ext uri="{BB962C8B-B14F-4D97-AF65-F5344CB8AC3E}">
        <p14:creationId xmlns:p14="http://schemas.microsoft.com/office/powerpoint/2010/main" val="667248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linspace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38884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np.linspace</a:t>
            </a:r>
            <a:r>
              <a:rPr lang="en-US" altLang="ko-KR" sz="1600" kern="0" dirty="0">
                <a:latin typeface="Trebuchet MS" pitchFamily="34" charset="0"/>
              </a:rPr>
              <a:t>(0, 10, 100)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array([ 0.        ,  0.1010101 ,  0.2020202 ,  0.3030303 ,  0.4040404 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8.08080808,  8.18181818,  8.28282828,  8.38383838,  8.48484848,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8.58585859,  8.68686869,  8.78787879,  8.88888889,  8.98989899,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9.09090909,  9.19191919,  9.29292929,  9.39393939,  9.49494949,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9.5959596 ,  9.6969697 ,  9.7979798 ,  9.8989899 , 10.       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np.logspace</a:t>
            </a:r>
            <a:r>
              <a:rPr lang="en-US" altLang="ko-KR" sz="1600" kern="0" dirty="0">
                <a:latin typeface="Trebuchet MS" pitchFamily="34" charset="0"/>
              </a:rPr>
              <a:t>(0, 5, 10)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array([1.00000000e+00, 3.59381366e+00, 1.29154967e+01, 4.64158883e+01,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1.66810054e+02, 5.99484250e+02, 2.15443469e+03, 7.74263683e+03,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2.78255940e+04, 1.00000000e+05])</a:t>
            </a:r>
          </a:p>
        </p:txBody>
      </p:sp>
    </p:spTree>
    <p:extLst>
      <p:ext uri="{BB962C8B-B14F-4D97-AF65-F5344CB8AC3E}">
        <p14:creationId xmlns:p14="http://schemas.microsoft.com/office/powerpoint/2010/main" val="2616199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38884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(12)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array([ 0,  1,  2,  3,  4,  5,  6,  7,  8,  9, 10, 11])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y.reshape</a:t>
            </a:r>
            <a:r>
              <a:rPr lang="en-US" altLang="ko-KR" sz="1600" kern="0" dirty="0">
                <a:latin typeface="Trebuchet MS" pitchFamily="34" charset="0"/>
              </a:rPr>
              <a:t>(3, 4)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array([[ 0,  1,  2,  3],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[ 4,  5,  6,  7],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[ 8,  9, 10, 11]])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y.reshape</a:t>
            </a:r>
            <a:r>
              <a:rPr lang="en-US" altLang="ko-KR" sz="1600" kern="0" dirty="0">
                <a:latin typeface="Trebuchet MS" pitchFamily="34" charset="0"/>
              </a:rPr>
              <a:t>(6, -1)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array([[ 0,  1],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[ 2,  3],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[ 4,  5],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[ 6,  7],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[ 8,  9],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[10, 11]])</a:t>
            </a:r>
          </a:p>
        </p:txBody>
      </p:sp>
    </p:spTree>
    <p:extLst>
      <p:ext uri="{BB962C8B-B14F-4D97-AF65-F5344CB8AC3E}">
        <p14:creationId xmlns:p14="http://schemas.microsoft.com/office/powerpoint/2010/main" val="2400020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2952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np.random.seed</a:t>
            </a:r>
            <a:r>
              <a:rPr lang="en-US" altLang="ko-KR" sz="1600" kern="0" dirty="0">
                <a:latin typeface="Trebuchet MS" pitchFamily="34" charset="0"/>
              </a:rPr>
              <a:t>(100)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np.random.rand</a:t>
            </a:r>
            <a:r>
              <a:rPr lang="en-US" altLang="ko-KR" sz="1600" kern="0" dirty="0">
                <a:latin typeface="Trebuchet MS" pitchFamily="34" charset="0"/>
              </a:rPr>
              <a:t>(5)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array([0.54340494, 0.27836939, 0.42451759, 0.84477613, 0.00471886])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np.random.rand</a:t>
            </a:r>
            <a:r>
              <a:rPr lang="en-US" altLang="ko-KR" sz="1600" kern="0" dirty="0">
                <a:latin typeface="Trebuchet MS" pitchFamily="34" charset="0"/>
              </a:rPr>
              <a:t>(5, 3)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array([[0.12156912, 0.67074908, 0.82585276],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[0.13670659, 0.57509333, 0.89132195],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[0.20920212, 0.18532822, 0.10837689],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[0.21969749, 0.97862378, 0.81168315],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[0.17194101, 0.81622475, 0.27407375]])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437112"/>
            <a:ext cx="4191829" cy="23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정구 분포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521135" cy="4495800"/>
          </a:xfrm>
        </p:spPr>
      </p:pic>
    </p:spTree>
    <p:extLst>
      <p:ext uri="{BB962C8B-B14F-4D97-AF65-F5344CB8AC3E}">
        <p14:creationId xmlns:p14="http://schemas.microsoft.com/office/powerpoint/2010/main" val="2832967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정구 분포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4746" y="1484784"/>
            <a:ext cx="8191302" cy="44644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array([ 0.78148842, -0.65438103,  0.04117247, -0.20191691, -0.87081315])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(5, 4)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array([[ 0.22893207, -0.40803994, -0.10392514,  1.56717879],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[ 0.49702472,  1.15587233,  1.83861168,  1.53572662],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[ 0.25499773, -0.84415725, -0.98294346, -0.30609783],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[ 0.83850061, -1.69084816,  1.15117366, -1.02933685],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[-0.51099219, -2.36027053,  0.10359513,  1.73881773]])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 = 10; sigma = 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 + sigma*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array([ 8.56778091, 10.84543531,  9.77559704,  9.09052469,  9.48651379])</a:t>
            </a:r>
          </a:p>
        </p:txBody>
      </p:sp>
    </p:spTree>
    <p:extLst>
      <p:ext uri="{BB962C8B-B14F-4D97-AF65-F5344CB8AC3E}">
        <p14:creationId xmlns:p14="http://schemas.microsoft.com/office/powerpoint/2010/main" val="1377726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/>
              <a:t>정규 분포 그래프 그리기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1726" y="1772816"/>
            <a:ext cx="8191302" cy="30963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 = 10; sigma = 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x1 = 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x2 = </a:t>
            </a:r>
            <a:r>
              <a:rPr lang="en-US" altLang="ko-KR" sz="1600" kern="0" dirty="0" err="1">
                <a:latin typeface="Trebuchet MS" pitchFamily="34" charset="0"/>
              </a:rPr>
              <a:t>m+sigma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plt.figure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figsize</a:t>
            </a:r>
            <a:r>
              <a:rPr lang="en-US" altLang="ko-KR" sz="1600" kern="0" dirty="0">
                <a:latin typeface="Trebuchet MS" pitchFamily="34" charset="0"/>
              </a:rPr>
              <a:t>=(10,6))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plt.hist</a:t>
            </a:r>
            <a:r>
              <a:rPr lang="en-US" altLang="ko-KR" sz="1600" kern="0" dirty="0">
                <a:latin typeface="Trebuchet MS" pitchFamily="34" charset="0"/>
              </a:rPr>
              <a:t>(x1, bins=20, alpha=0.4)	# 20</a:t>
            </a:r>
            <a:r>
              <a:rPr lang="ko-KR" altLang="en-US" sz="1600" kern="0" dirty="0">
                <a:latin typeface="Trebuchet MS" pitchFamily="34" charset="0"/>
              </a:rPr>
              <a:t>개의 상자를 이용하여 히스토그램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plt.hist</a:t>
            </a:r>
            <a:r>
              <a:rPr lang="en-US" altLang="ko-KR" sz="1600" kern="0" dirty="0">
                <a:latin typeface="Trebuchet MS" pitchFamily="34" charset="0"/>
              </a:rPr>
              <a:t>(x2, bins=20, alpha=0.4)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653136"/>
            <a:ext cx="3563888" cy="20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/>
            <a:r>
              <a:rPr lang="ko-KR" altLang="en-US" dirty="0"/>
              <a:t>기계 학습</a:t>
            </a:r>
            <a:r>
              <a:rPr lang="en-US" altLang="ko-KR" dirty="0"/>
              <a:t>(machine learning)</a:t>
            </a:r>
            <a:r>
              <a:rPr lang="ko-KR" altLang="en-US" dirty="0"/>
              <a:t>은 인공지능의 한 분야로</a:t>
            </a:r>
            <a:r>
              <a:rPr lang="en-US" altLang="ko-KR" dirty="0"/>
              <a:t>, </a:t>
            </a:r>
            <a:r>
              <a:rPr lang="ko-KR" altLang="en-US" dirty="0"/>
              <a:t>컴퓨터에 학습 기능을 부여하기 위한 연구 분야이다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/>
              <a:t>기계 학습은 “</a:t>
            </a:r>
            <a:r>
              <a:rPr lang="ko-KR" altLang="en-US" dirty="0" err="1"/>
              <a:t>교사”의</a:t>
            </a:r>
            <a:r>
              <a:rPr lang="ko-KR" altLang="en-US" dirty="0"/>
              <a:t> 존재 여부에 따라 크게 지도 학습과 비지도 학습으로 나누어진다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err="1"/>
              <a:t>강화학습도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학습은 크게 회귀와 분류로 나눌 수 있다</a:t>
            </a:r>
            <a:r>
              <a:rPr lang="en-US" altLang="ko-KR" dirty="0"/>
              <a:t>. </a:t>
            </a:r>
            <a:r>
              <a:rPr lang="ko-KR" altLang="en-US" dirty="0"/>
              <a:t>회귀는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예측하는 것이다</a:t>
            </a:r>
            <a:r>
              <a:rPr lang="en-US" altLang="ko-KR" dirty="0"/>
              <a:t>. </a:t>
            </a:r>
            <a:r>
              <a:rPr lang="ko-KR" altLang="en-US" dirty="0"/>
              <a:t>분류</a:t>
            </a:r>
            <a:r>
              <a:rPr lang="en-US" altLang="ko-KR" dirty="0"/>
              <a:t>(classification): </a:t>
            </a:r>
            <a:r>
              <a:rPr lang="ko-KR" altLang="en-US" dirty="0"/>
              <a:t>입력을 두 개 이상의 유형으로 분할하는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비지도 학습은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비지도 학습에서는 데이터들의 상관도를 분석하여 유사한 데이터들을 모으게 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강화 학습에서는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2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학습은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3"/>
          <a:stretch/>
        </p:blipFill>
        <p:spPr>
          <a:xfrm>
            <a:off x="1187624" y="1772816"/>
            <a:ext cx="6511597" cy="4176464"/>
          </a:xfrm>
        </p:spPr>
      </p:pic>
    </p:spTree>
    <p:extLst>
      <p:ext uri="{BB962C8B-B14F-4D97-AF65-F5344CB8AC3E}">
        <p14:creationId xmlns:p14="http://schemas.microsoft.com/office/powerpoint/2010/main" val="155913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학습은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이들 분야들은 살펴보면 복잡한 데이터들이 있고</a:t>
            </a:r>
            <a:r>
              <a:rPr lang="en-US" altLang="ko-KR" dirty="0"/>
              <a:t>, </a:t>
            </a:r>
            <a:r>
              <a:rPr lang="ko-KR" altLang="en-US" dirty="0"/>
              <a:t>이들 데이터에 기반하여 결정을 내려야 하는 분야이다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영상 인식</a:t>
            </a:r>
            <a:r>
              <a:rPr lang="en-US" altLang="ko-KR" dirty="0"/>
              <a:t>, </a:t>
            </a:r>
            <a:r>
              <a:rPr lang="ko-KR" altLang="en-US" dirty="0"/>
              <a:t>음성 인식처럼 프로그램으로 작성하기에는 규칙과 공식이 너무 복잡할 때</a:t>
            </a:r>
          </a:p>
          <a:p>
            <a:pPr lvl="1" fontAlgn="base"/>
            <a:r>
              <a:rPr lang="ko-KR" altLang="en-US" dirty="0"/>
              <a:t>주식 거래나 에너지 수요 예측</a:t>
            </a:r>
            <a:r>
              <a:rPr lang="en-US" altLang="ko-KR" dirty="0"/>
              <a:t>, </a:t>
            </a:r>
            <a:r>
              <a:rPr lang="ko-KR" altLang="en-US" dirty="0"/>
              <a:t>쇼핑 추세 예측의 경우처럼 데이터 특징이 계속 바뀌고 프로그램을 계속해서 변경해야 하는 상황일 때</a:t>
            </a:r>
          </a:p>
          <a:p>
            <a:pPr lvl="1" fontAlgn="base"/>
            <a:r>
              <a:rPr lang="ko-KR" altLang="en-US" dirty="0"/>
              <a:t>구매자가 클릭할 확률이 가장 높은 광고가 무엇인지를 알아내는 시스템</a:t>
            </a:r>
          </a:p>
          <a:p>
            <a:pPr lvl="1" fontAlgn="base"/>
            <a:r>
              <a:rPr lang="ko-KR" altLang="en-US" dirty="0" err="1"/>
              <a:t>넷플릭스에서</a:t>
            </a:r>
            <a:r>
              <a:rPr lang="ko-KR" altLang="en-US" dirty="0"/>
              <a:t> 비디오 추천 시스템</a:t>
            </a:r>
          </a:p>
          <a:p>
            <a:pPr lvl="1" fontAlgn="base"/>
            <a:r>
              <a:rPr lang="ko-KR" altLang="en-US" dirty="0"/>
              <a:t>자율 </a:t>
            </a:r>
            <a:r>
              <a:rPr lang="ko-KR" altLang="en-US" dirty="0" err="1"/>
              <a:t>주행자동차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40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학습의 역사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28412"/>
            <a:ext cx="8153400" cy="4439376"/>
          </a:xfrm>
        </p:spPr>
      </p:pic>
    </p:spTree>
    <p:extLst>
      <p:ext uri="{BB962C8B-B14F-4D97-AF65-F5344CB8AC3E}">
        <p14:creationId xmlns:p14="http://schemas.microsoft.com/office/powerpoint/2010/main" val="109726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학습의 종류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00198"/>
            <a:ext cx="6399798" cy="5223843"/>
          </a:xfrm>
        </p:spPr>
      </p:pic>
      <p:sp>
        <p:nvSpPr>
          <p:cNvPr id="5" name="타원형 설명선 4"/>
          <p:cNvSpPr/>
          <p:nvPr/>
        </p:nvSpPr>
        <p:spPr>
          <a:xfrm>
            <a:off x="0" y="2852936"/>
            <a:ext cx="2376264" cy="151216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신경망은 모든 기계학습  분야에서 사용될 수 있습니다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5104"/>
            <a:ext cx="1678648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chine learning function approx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84" y="2987459"/>
            <a:ext cx="3330907" cy="24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기계 학습은 항상 입력을 받아서 출력하는 함수 </a:t>
            </a:r>
            <a:r>
              <a:rPr lang="en-US" altLang="ko-KR" dirty="0"/>
              <a:t>y=f(x)</a:t>
            </a:r>
            <a:r>
              <a:rPr lang="ko-KR" altLang="en-US" dirty="0"/>
              <a:t>를 학습한다고 생각할 수 있다</a:t>
            </a:r>
            <a:r>
              <a:rPr lang="en-US" altLang="ko-KR" dirty="0"/>
              <a:t>. (</a:t>
            </a:r>
            <a:r>
              <a:rPr lang="ko-KR" altLang="en-US" dirty="0"/>
              <a:t>함수 근사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0003" y="2728847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56826" y="2739208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-189131" y="2862375"/>
            <a:ext cx="2376264" cy="15121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우리는 함수를 학습합니다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" y="4232386"/>
            <a:ext cx="1678648" cy="256490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91880" y="3848100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7817" y="3874246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5203" y="6017718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기계 학습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(machine learning)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==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근사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(function approximation)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627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2736</TotalTime>
  <Words>1980</Words>
  <Application>Microsoft Office PowerPoint</Application>
  <PresentationFormat>화면 슬라이드 쇼(4:3)</PresentationFormat>
  <Paragraphs>275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HY얕은샘물M</vt:lpstr>
      <vt:lpstr>굴림</vt:lpstr>
      <vt:lpstr>맑은 고딕</vt:lpstr>
      <vt:lpstr>Arial</vt:lpstr>
      <vt:lpstr>Trebuchet MS</vt:lpstr>
      <vt:lpstr>Tw Cen MT</vt:lpstr>
      <vt:lpstr>Wingdings</vt:lpstr>
      <vt:lpstr>Wingdings 2</vt:lpstr>
      <vt:lpstr>가을</vt:lpstr>
      <vt:lpstr>PowerPoint 프레젠테이션</vt:lpstr>
      <vt:lpstr>학습 목표</vt:lpstr>
      <vt:lpstr>기계 학습이란?</vt:lpstr>
      <vt:lpstr>인공지능, 기계 학습, 딥러닝</vt:lpstr>
      <vt:lpstr>기계 학습은 어디에 이용되는가?</vt:lpstr>
      <vt:lpstr>기계 학습은 어디에 이용되는가?</vt:lpstr>
      <vt:lpstr>기계 학습의 역사</vt:lpstr>
      <vt:lpstr>기계 학습의 종류</vt:lpstr>
      <vt:lpstr>기계 학습</vt:lpstr>
      <vt:lpstr>특징(features)</vt:lpstr>
      <vt:lpstr>레이블과 샘플</vt:lpstr>
      <vt:lpstr>학습 데이터와 테스트 데이터</vt:lpstr>
      <vt:lpstr>학습과 예측</vt:lpstr>
      <vt:lpstr>지도 학습</vt:lpstr>
      <vt:lpstr>회귀</vt:lpstr>
      <vt:lpstr>회귀의 예</vt:lpstr>
      <vt:lpstr>지도 학습</vt:lpstr>
      <vt:lpstr>분류</vt:lpstr>
      <vt:lpstr>분류</vt:lpstr>
      <vt:lpstr>비지도 학습</vt:lpstr>
      <vt:lpstr>비지도 학습</vt:lpstr>
      <vt:lpstr>강화 학습</vt:lpstr>
      <vt:lpstr>강화 학습</vt:lpstr>
      <vt:lpstr>Lab: 기계 학습 체험하기</vt:lpstr>
      <vt:lpstr>Lab: 기계 학습 체험하기</vt:lpstr>
      <vt:lpstr>프로그래머로서 기계 학습의 실용적인 가치</vt:lpstr>
      <vt:lpstr>프로그래머로서 기계 학습의 실용적인 가치</vt:lpstr>
      <vt:lpstr>프로그래머로서 기계 학습의 실용적인 가치</vt:lpstr>
      <vt:lpstr>넘파이</vt:lpstr>
      <vt:lpstr>넘파이</vt:lpstr>
      <vt:lpstr>리스트 vs 넘파일 배열</vt:lpstr>
      <vt:lpstr>Lab: BMI 계산하기</vt:lpstr>
      <vt:lpstr>Lab: BMI 계산하기</vt:lpstr>
      <vt:lpstr>인덱싱과 슬라이싱</vt:lpstr>
      <vt:lpstr>논리적인 인덱싱</vt:lpstr>
      <vt:lpstr>Lab: BMI가 20 이상인 사람 출력하기</vt:lpstr>
      <vt:lpstr>2차원 배열</vt:lpstr>
      <vt:lpstr>2차원 배열에서 인덱스</vt:lpstr>
      <vt:lpstr>arange() 함수 </vt:lpstr>
      <vt:lpstr>linspace() 함수</vt:lpstr>
      <vt:lpstr>reshape() 함수</vt:lpstr>
      <vt:lpstr>난수 생성</vt:lpstr>
      <vt:lpstr>정구 분포 난수 생성</vt:lpstr>
      <vt:lpstr>정구 분포 난수 생성</vt:lpstr>
      <vt:lpstr>Lab: 정규 분포 그래프 그리기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DKU</cp:lastModifiedBy>
  <cp:revision>659</cp:revision>
  <dcterms:created xsi:type="dcterms:W3CDTF">2012-03-12T19:09:15Z</dcterms:created>
  <dcterms:modified xsi:type="dcterms:W3CDTF">2020-10-06T05:57:00Z</dcterms:modified>
</cp:coreProperties>
</file>